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2" r:id="rId4"/>
    <p:sldId id="264" r:id="rId5"/>
    <p:sldId id="263" r:id="rId6"/>
    <p:sldId id="267" r:id="rId7"/>
    <p:sldId id="272" r:id="rId8"/>
    <p:sldId id="268" r:id="rId9"/>
    <p:sldId id="269" r:id="rId10"/>
    <p:sldId id="270" r:id="rId11"/>
    <p:sldId id="273" r:id="rId12"/>
    <p:sldId id="274" r:id="rId13"/>
    <p:sldId id="276" r:id="rId14"/>
    <p:sldId id="277" r:id="rId15"/>
    <p:sldId id="275" r:id="rId1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5"/>
    <p:restoredTop sz="96317"/>
  </p:normalViewPr>
  <p:slideViewPr>
    <p:cSldViewPr snapToGrid="0">
      <p:cViewPr>
        <p:scale>
          <a:sx n="94" d="100"/>
          <a:sy n="94" d="100"/>
        </p:scale>
        <p:origin x="48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50B3E-E78A-C740-8588-4F8B6FFCD352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9E0E4-A91F-2647-8C8F-BAA9579AFDD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2441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9E0E4-A91F-2647-8C8F-BAA9579AFDD7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528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global influences outweigh local influences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9E0E4-A91F-2647-8C8F-BAA9579AFDD7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41291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FA31-DFA0-A201-1A1F-7BD015CE8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F1EC0-7B8B-AE4A-DB69-9F2427D83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6C0CC-71F8-5A9D-7442-BC32D0F6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F71FA-6130-CB5C-5E5D-1B2F9F85F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8FBAE-0BFE-A867-B556-1692A5E1B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  <p:sp>
        <p:nvSpPr>
          <p:cNvPr id="8" name="Group">
            <a:extLst>
              <a:ext uri="{FF2B5EF4-FFF2-40B4-BE49-F238E27FC236}">
                <a16:creationId xmlns:a16="http://schemas.microsoft.com/office/drawing/2014/main" id="{C5A97922-79E1-D7E3-1D6C-DDECD80CD010}"/>
              </a:ext>
            </a:extLst>
          </p:cNvPr>
          <p:cNvSpPr/>
          <p:nvPr userDrawn="1"/>
        </p:nvSpPr>
        <p:spPr>
          <a:xfrm>
            <a:off x="-2403" y="6490873"/>
            <a:ext cx="2454708" cy="375323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457200">
              <a:defRPr sz="1400"/>
            </a:lvl1pPr>
          </a:lstStyle>
          <a:p>
            <a:r>
              <a:t>Neuroengineering Laboratory</a:t>
            </a:r>
          </a:p>
        </p:txBody>
      </p:sp>
      <p:pic>
        <p:nvPicPr>
          <p:cNvPr id="9" name="LOGO.jpg" descr="LOGO.jpg">
            <a:extLst>
              <a:ext uri="{FF2B5EF4-FFF2-40B4-BE49-F238E27FC236}">
                <a16:creationId xmlns:a16="http://schemas.microsoft.com/office/drawing/2014/main" id="{43A146FA-77EF-9F81-7CD4-7A43B90E8A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38" y="637080"/>
            <a:ext cx="1143636" cy="894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940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31CC2-1225-AD35-7740-29319902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38406-404C-4970-1077-68BA9888C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185C5-6AF1-7FC3-A5FE-EB5FC326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AB987-73A9-673F-4E32-79501E9E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E73B2-28A0-3DE3-E2EC-A07A7E6A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3923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0FA6A-58F8-F95F-112B-C98F1786A9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CE170-D0FF-551F-557B-165786DD0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0A967-F9DD-6F85-5D36-589E75E4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32422-6B00-42D7-36BE-E7A0030C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469B5-9E70-2071-D245-ABA007F2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56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B223-DD83-FEE6-0861-E155A530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854" y="365125"/>
            <a:ext cx="1004794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2D205-22D7-97E0-82A5-E032EEE5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A4BD8-573F-9B0F-B5A0-D2E6F16ED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DAD72-673A-6E4F-AD96-7B5C300D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CDECB-4AB2-CB94-D186-C66F2748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  <p:pic>
        <p:nvPicPr>
          <p:cNvPr id="7" name="EPFL_300.png">
            <a:extLst>
              <a:ext uri="{FF2B5EF4-FFF2-40B4-BE49-F238E27FC236}">
                <a16:creationId xmlns:a16="http://schemas.microsoft.com/office/drawing/2014/main" id="{B11A0301-2D0F-7CEF-3A61-6BD054626D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36" y="0"/>
            <a:ext cx="1116380" cy="62796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Group">
            <a:extLst>
              <a:ext uri="{FF2B5EF4-FFF2-40B4-BE49-F238E27FC236}">
                <a16:creationId xmlns:a16="http://schemas.microsoft.com/office/drawing/2014/main" id="{79DF1AF2-5F50-85C0-32B6-33603B24C92A}"/>
              </a:ext>
            </a:extLst>
          </p:cNvPr>
          <p:cNvSpPr/>
          <p:nvPr userDrawn="1"/>
        </p:nvSpPr>
        <p:spPr>
          <a:xfrm>
            <a:off x="-2403" y="6490873"/>
            <a:ext cx="2454708" cy="375323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457200">
              <a:defRPr sz="1400"/>
            </a:lvl1pPr>
          </a:lstStyle>
          <a:p>
            <a:r>
              <a:t>Neuroengineering Laboratory</a:t>
            </a:r>
          </a:p>
        </p:txBody>
      </p:sp>
      <p:pic>
        <p:nvPicPr>
          <p:cNvPr id="9" name="LOGO.jpg" descr="LOGO.jpg">
            <a:extLst>
              <a:ext uri="{FF2B5EF4-FFF2-40B4-BE49-F238E27FC236}">
                <a16:creationId xmlns:a16="http://schemas.microsoft.com/office/drawing/2014/main" id="{E084B84E-7BEC-B05C-1BA2-114B879C28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838" y="637080"/>
            <a:ext cx="1143636" cy="894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2563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B509-44DB-FC2F-3546-D2C50E37B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4853-854D-EFD6-E4D6-2874E7F13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3B066-7CE7-F1D0-67E0-73ED6C74E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4CEE5-F807-9F91-D17D-24764D8C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3BC04-3804-3ADA-0329-AF8C9149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  <p:sp>
        <p:nvSpPr>
          <p:cNvPr id="8" name="Group">
            <a:extLst>
              <a:ext uri="{FF2B5EF4-FFF2-40B4-BE49-F238E27FC236}">
                <a16:creationId xmlns:a16="http://schemas.microsoft.com/office/drawing/2014/main" id="{0C72D287-43AE-051F-9354-779DFFE55706}"/>
              </a:ext>
            </a:extLst>
          </p:cNvPr>
          <p:cNvSpPr/>
          <p:nvPr userDrawn="1"/>
        </p:nvSpPr>
        <p:spPr>
          <a:xfrm>
            <a:off x="-2403" y="6490873"/>
            <a:ext cx="2454708" cy="375323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457200">
              <a:defRPr sz="1400"/>
            </a:lvl1pPr>
          </a:lstStyle>
          <a:p>
            <a:r>
              <a:t>Neuroengineering Laboratory</a:t>
            </a:r>
          </a:p>
        </p:txBody>
      </p:sp>
      <p:pic>
        <p:nvPicPr>
          <p:cNvPr id="9" name="LOGO.jpg" descr="LOGO.jpg">
            <a:extLst>
              <a:ext uri="{FF2B5EF4-FFF2-40B4-BE49-F238E27FC236}">
                <a16:creationId xmlns:a16="http://schemas.microsoft.com/office/drawing/2014/main" id="{114D07E1-7A2F-2D73-3EFD-823BF58800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38" y="637080"/>
            <a:ext cx="1143636" cy="894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139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DBB8-D5F1-21B3-271A-EBD21DA3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854" y="365125"/>
            <a:ext cx="1004794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1BF75-2793-1FB7-DFD1-81506EDBE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F06AB-0A59-4B13-9181-B0E60E7E6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A38B0-8D27-41B0-0912-26B5A5B6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14EF4-DD14-C08F-A13F-A477A862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366A6-9E9C-5430-04E8-600A6C54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  <p:sp>
        <p:nvSpPr>
          <p:cNvPr id="9" name="Group">
            <a:extLst>
              <a:ext uri="{FF2B5EF4-FFF2-40B4-BE49-F238E27FC236}">
                <a16:creationId xmlns:a16="http://schemas.microsoft.com/office/drawing/2014/main" id="{7C35426A-5A82-1839-E22F-7BAF234E534F}"/>
              </a:ext>
            </a:extLst>
          </p:cNvPr>
          <p:cNvSpPr/>
          <p:nvPr userDrawn="1"/>
        </p:nvSpPr>
        <p:spPr>
          <a:xfrm>
            <a:off x="-2403" y="6490873"/>
            <a:ext cx="2454708" cy="375323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457200">
              <a:defRPr sz="1400"/>
            </a:lvl1pPr>
          </a:lstStyle>
          <a:p>
            <a:r>
              <a:t>Neuroengineering Laboratory</a:t>
            </a:r>
          </a:p>
        </p:txBody>
      </p:sp>
      <p:pic>
        <p:nvPicPr>
          <p:cNvPr id="10" name="LOGO.jpg" descr="LOGO.jpg">
            <a:extLst>
              <a:ext uri="{FF2B5EF4-FFF2-40B4-BE49-F238E27FC236}">
                <a16:creationId xmlns:a16="http://schemas.microsoft.com/office/drawing/2014/main" id="{09943550-5C49-DE33-D413-06400C2363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38" y="637080"/>
            <a:ext cx="1143636" cy="894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534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FED3-0A6E-182A-4D6D-39583337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854" y="365125"/>
            <a:ext cx="10049533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A1B2B-7D84-953B-5FF2-B7952E1DD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DDA4B-9E85-D6A8-9EE0-12C452B21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6EA8D4-0198-C7B8-C675-47427B812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53010-EEF1-ADB0-3914-91D3EB4997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3EED0D-41C8-237F-71E4-9A8B4F0C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F1751-B0A6-AFF6-F2C5-DCE81184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7E691B-6AA7-B3A7-FE9B-62A4CD52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  <p:sp>
        <p:nvSpPr>
          <p:cNvPr id="11" name="Group">
            <a:extLst>
              <a:ext uri="{FF2B5EF4-FFF2-40B4-BE49-F238E27FC236}">
                <a16:creationId xmlns:a16="http://schemas.microsoft.com/office/drawing/2014/main" id="{94D74C13-4185-D479-4EC7-03BDC2F67D64}"/>
              </a:ext>
            </a:extLst>
          </p:cNvPr>
          <p:cNvSpPr/>
          <p:nvPr userDrawn="1"/>
        </p:nvSpPr>
        <p:spPr>
          <a:xfrm>
            <a:off x="-2403" y="6490873"/>
            <a:ext cx="2454708" cy="375323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457200">
              <a:defRPr sz="1400"/>
            </a:lvl1pPr>
          </a:lstStyle>
          <a:p>
            <a:r>
              <a:t>Neuroengineering Laboratory</a:t>
            </a:r>
          </a:p>
        </p:txBody>
      </p:sp>
      <p:pic>
        <p:nvPicPr>
          <p:cNvPr id="12" name="LOGO.jpg" descr="LOGO.jpg">
            <a:extLst>
              <a:ext uri="{FF2B5EF4-FFF2-40B4-BE49-F238E27FC236}">
                <a16:creationId xmlns:a16="http://schemas.microsoft.com/office/drawing/2014/main" id="{BE47F56F-CED0-8160-4D91-B76E238AC8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38" y="637080"/>
            <a:ext cx="1143636" cy="894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646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8691-64D3-9601-2942-8CA51710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854" y="365125"/>
            <a:ext cx="1004794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541D-3C20-EDE2-B59F-4D6061EF6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4974C-E16F-AEBB-5CB3-E9E67B14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1D1E0-7141-6313-51DF-D017034C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  <p:sp>
        <p:nvSpPr>
          <p:cNvPr id="7" name="Group">
            <a:extLst>
              <a:ext uri="{FF2B5EF4-FFF2-40B4-BE49-F238E27FC236}">
                <a16:creationId xmlns:a16="http://schemas.microsoft.com/office/drawing/2014/main" id="{06BA957C-7AD1-9A35-7724-493880CBCC03}"/>
              </a:ext>
            </a:extLst>
          </p:cNvPr>
          <p:cNvSpPr/>
          <p:nvPr userDrawn="1"/>
        </p:nvSpPr>
        <p:spPr>
          <a:xfrm>
            <a:off x="-2403" y="6490873"/>
            <a:ext cx="2454708" cy="375323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457200">
              <a:defRPr sz="1400"/>
            </a:lvl1pPr>
          </a:lstStyle>
          <a:p>
            <a:r>
              <a:t>Neuroengineering Laboratory</a:t>
            </a:r>
          </a:p>
        </p:txBody>
      </p:sp>
      <p:pic>
        <p:nvPicPr>
          <p:cNvPr id="8" name="LOGO.jpg" descr="LOGO.jpg">
            <a:extLst>
              <a:ext uri="{FF2B5EF4-FFF2-40B4-BE49-F238E27FC236}">
                <a16:creationId xmlns:a16="http://schemas.microsoft.com/office/drawing/2014/main" id="{F4481FBB-498A-F148-1A36-4808523F3F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38" y="637080"/>
            <a:ext cx="1143636" cy="894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663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C847F-FA09-710B-D1BA-2FDDB1B9F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1457C-DCF8-5985-0CA1-65B518CB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B3538-440F-486E-CCEE-841F14A5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207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5E94-DEB4-C230-933A-E01E272E6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736A-3A94-30F1-7F13-CC14202D9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16041-4377-D3E2-03C5-D17A72D69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88AAC-7DC3-7045-56C2-CEC59DB0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944C6-7055-D771-C34D-B0D20BEF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1D58E-CE8C-0028-5759-166194D8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141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6539-E012-36B3-1BFC-B49A80755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B59D4-7465-B351-5102-F509836D3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97281-B3AD-E98A-834E-D287CE0CE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4821E-30AB-7E50-A32F-0B21603E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10698-4FC7-2061-C672-F96700B8F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DF13B-F306-CE83-163B-E3473BA2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38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B2F7E-D923-4DF0-EACC-C172B339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854" y="365125"/>
            <a:ext cx="100479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96D4D-BAA8-76AC-5D33-BC3565C5A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16AD8-59C4-31E1-C82C-7FCCCA72E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53DF1-D31A-4B49-853F-209D8F9DEBD3}" type="datetimeFigureOut">
              <a:rPr lang="en-CH" smtClean="0"/>
              <a:t>24.04.23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9429E-F1C2-3D88-1B63-67407AC9F9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83C8B-C411-C047-24A4-46AF6A3FE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2488E-DF00-884A-BA9B-B9FF758CF35B}" type="slidenum">
              <a:rPr lang="en-CH" smtClean="0"/>
              <a:t>‹#›</a:t>
            </a:fld>
            <a:endParaRPr lang="en-CH"/>
          </a:p>
        </p:txBody>
      </p:sp>
      <p:pic>
        <p:nvPicPr>
          <p:cNvPr id="7" name="EPFL_300.png">
            <a:extLst>
              <a:ext uri="{FF2B5EF4-FFF2-40B4-BE49-F238E27FC236}">
                <a16:creationId xmlns:a16="http://schemas.microsoft.com/office/drawing/2014/main" id="{A1DCBC71-D128-78CB-CE72-977528E439D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93536" y="0"/>
            <a:ext cx="1116380" cy="62796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Group">
            <a:extLst>
              <a:ext uri="{FF2B5EF4-FFF2-40B4-BE49-F238E27FC236}">
                <a16:creationId xmlns:a16="http://schemas.microsoft.com/office/drawing/2014/main" id="{A4FC637D-21D0-EDE5-AD5A-DBFDBEB1AC96}"/>
              </a:ext>
            </a:extLst>
          </p:cNvPr>
          <p:cNvSpPr/>
          <p:nvPr userDrawn="1"/>
        </p:nvSpPr>
        <p:spPr>
          <a:xfrm>
            <a:off x="-2403" y="6490873"/>
            <a:ext cx="2454708" cy="375323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457200">
              <a:defRPr sz="1400"/>
            </a:lvl1pPr>
          </a:lstStyle>
          <a:p>
            <a:r>
              <a:t>Neuroengineering Laboratory</a:t>
            </a:r>
          </a:p>
        </p:txBody>
      </p:sp>
      <p:pic>
        <p:nvPicPr>
          <p:cNvPr id="9" name="LOGO.jpg" descr="LOGO.jpg">
            <a:extLst>
              <a:ext uri="{FF2B5EF4-FFF2-40B4-BE49-F238E27FC236}">
                <a16:creationId xmlns:a16="http://schemas.microsoft.com/office/drawing/2014/main" id="{9B5ADB75-BDE1-B089-5075-CCC00169B57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7838" y="637080"/>
            <a:ext cx="1143636" cy="894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598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journal.jpl.nasa.gov/catalog/PIA19920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086C-D363-8609-1948-4C639617E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Introduction to decentralized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51CC7-6375-1CE3-1405-88DCD36FDF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Group">
            <a:extLst>
              <a:ext uri="{FF2B5EF4-FFF2-40B4-BE49-F238E27FC236}">
                <a16:creationId xmlns:a16="http://schemas.microsoft.com/office/drawing/2014/main" id="{5EC32AB4-C88F-BE03-4387-01DBA03F8703}"/>
              </a:ext>
            </a:extLst>
          </p:cNvPr>
          <p:cNvSpPr/>
          <p:nvPr/>
        </p:nvSpPr>
        <p:spPr>
          <a:xfrm>
            <a:off x="-2403" y="6490873"/>
            <a:ext cx="2454708" cy="375323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457200">
              <a:defRPr sz="1400"/>
            </a:lvl1pPr>
          </a:lstStyle>
          <a:p>
            <a:r>
              <a:t>Neuroengineering Laboratory</a:t>
            </a:r>
          </a:p>
        </p:txBody>
      </p:sp>
      <p:pic>
        <p:nvPicPr>
          <p:cNvPr id="6" name="LOGO.jpg" descr="LOGO.jpg">
            <a:extLst>
              <a:ext uri="{FF2B5EF4-FFF2-40B4-BE49-F238E27FC236}">
                <a16:creationId xmlns:a16="http://schemas.microsoft.com/office/drawing/2014/main" id="{62587AED-0A75-A322-3B13-5426B7B89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" y="637080"/>
            <a:ext cx="1143636" cy="894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5486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D2EF-DFD0-7E7C-86BD-C5890F79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Centralization in cockroach locomotion: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81B21-38B5-3BEA-41AF-DA3F8E56C8B8}"/>
              </a:ext>
            </a:extLst>
          </p:cNvPr>
          <p:cNvSpPr txBox="1"/>
          <p:nvPr/>
        </p:nvSpPr>
        <p:spPr>
          <a:xfrm>
            <a:off x="7343897" y="6338986"/>
            <a:ext cx="400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I.D. Neveln et al. Nature Communications (2019)</a:t>
            </a:r>
          </a:p>
        </p:txBody>
      </p:sp>
      <p:pic>
        <p:nvPicPr>
          <p:cNvPr id="4098" name="Picture 2" descr="Fig. 3">
            <a:extLst>
              <a:ext uri="{FF2B5EF4-FFF2-40B4-BE49-F238E27FC236}">
                <a16:creationId xmlns:a16="http://schemas.microsoft.com/office/drawing/2014/main" id="{0BA846AB-8B6B-B4B3-A7F8-0C058359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7" y="1579810"/>
            <a:ext cx="10084949" cy="441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9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BE09-6F9C-0C2E-627E-A8A5645C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Centralized decentralized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AEC22-4060-3F4F-F12C-0BCA7B43A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 algn="l">
              <a:buNone/>
            </a:pPr>
            <a:r>
              <a:rPr lang="en-GB" dirty="0">
                <a:solidFill>
                  <a:srgbClr val="1F2328"/>
                </a:solidFill>
                <a:latin typeface="-apple-system"/>
              </a:rPr>
              <a:t>Centralized: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F2328"/>
                </a:solidFill>
                <a:latin typeface="-apple-system"/>
              </a:rPr>
              <a:t>Fast</a:t>
            </a:r>
            <a:endParaRPr lang="en-GB" b="0" i="0" u="none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Simpler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GB" dirty="0">
                <a:solidFill>
                  <a:srgbClr val="1F2328"/>
                </a:solidFill>
                <a:latin typeface="-apple-system"/>
              </a:rPr>
              <a:t>Decentralized: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Robustness/Redundancy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Adaptability/Flexibility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Modularity</a:t>
            </a:r>
            <a:endParaRPr lang="en-CH" dirty="0"/>
          </a:p>
          <a:p>
            <a:pPr marL="0" indent="0" algn="l">
              <a:buNone/>
            </a:pPr>
            <a:endParaRPr lang="en-GB" dirty="0">
              <a:solidFill>
                <a:srgbClr val="1F2328"/>
              </a:solidFill>
              <a:latin typeface="-apple-system"/>
            </a:endParaRPr>
          </a:p>
          <a:p>
            <a:pPr marL="0" indent="0" algn="l">
              <a:buNone/>
            </a:pPr>
            <a:endParaRPr lang="en-GB" b="0" i="0" u="none" strike="noStrike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2188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822D-CC3C-4477-A3ED-4DAC3DB9D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Todays tutorial: Principle</a:t>
            </a:r>
          </a:p>
        </p:txBody>
      </p:sp>
      <p:pic>
        <p:nvPicPr>
          <p:cNvPr id="4" name="stepping_video.mp4">
            <a:hlinkClick r:id="" action="ppaction://media"/>
            <a:extLst>
              <a:ext uri="{FF2B5EF4-FFF2-40B4-BE49-F238E27FC236}">
                <a16:creationId xmlns:a16="http://schemas.microsoft.com/office/drawing/2014/main" id="{FF6E3511-F710-5069-5A0B-FEBCB13F591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88.8583" end="11253.5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9826" y="1690688"/>
            <a:ext cx="5802313" cy="4351338"/>
          </a:xfr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99FB6B32-7652-A5A3-542A-F369402B5CA1}"/>
              </a:ext>
            </a:extLst>
          </p:cNvPr>
          <p:cNvSpPr/>
          <p:nvPr/>
        </p:nvSpPr>
        <p:spPr>
          <a:xfrm flipH="1">
            <a:off x="332909" y="2451609"/>
            <a:ext cx="449531" cy="292607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BA7E1D5-1A19-EBFA-CC64-5A7EE1D8C22D}"/>
              </a:ext>
            </a:extLst>
          </p:cNvPr>
          <p:cNvSpPr/>
          <p:nvPr/>
        </p:nvSpPr>
        <p:spPr>
          <a:xfrm rot="5400000" flipH="1">
            <a:off x="3475457" y="-318470"/>
            <a:ext cx="449531" cy="4886557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87C0E41-479F-0D15-67BB-24EBEAB6D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81058"/>
              </p:ext>
            </p:extLst>
          </p:nvPr>
        </p:nvGraphicFramePr>
        <p:xfrm>
          <a:off x="1252182" y="2451610"/>
          <a:ext cx="487272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58841724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900145659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10871067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800723540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726060845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3368531914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8351920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170923477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704152540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36806306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44638755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613691248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90519666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396331627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255229467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3500999769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64508812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160099575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87480376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57062644"/>
                    </a:ext>
                  </a:extLst>
                </a:gridCol>
              </a:tblGrid>
              <a:tr h="289464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3783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419356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817354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15820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792047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106116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094861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80917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1C178AA-7432-082B-7DD1-AA33A7A5ACC3}"/>
              </a:ext>
            </a:extLst>
          </p:cNvPr>
          <p:cNvSpPr txBox="1"/>
          <p:nvPr/>
        </p:nvSpPr>
        <p:spPr>
          <a:xfrm>
            <a:off x="3142305" y="1608057"/>
            <a:ext cx="110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timesteps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F0EA1-06EF-0DD4-7B9D-47EDF80C5DE4}"/>
              </a:ext>
            </a:extLst>
          </p:cNvPr>
          <p:cNvSpPr txBox="1"/>
          <p:nvPr/>
        </p:nvSpPr>
        <p:spPr>
          <a:xfrm rot="16200000">
            <a:off x="-172756" y="3729983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joints</a:t>
            </a:r>
            <a:endParaRPr lang="en-CH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CBC1F4C-4F7A-7374-4E72-FAFC8C91BDAA}"/>
              </a:ext>
            </a:extLst>
          </p:cNvPr>
          <p:cNvSpPr/>
          <p:nvPr/>
        </p:nvSpPr>
        <p:spPr>
          <a:xfrm flipH="1">
            <a:off x="941581" y="2451610"/>
            <a:ext cx="263205" cy="111287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C00B5-E044-204E-D1F6-9D2A085C16F1}"/>
              </a:ext>
            </a:extLst>
          </p:cNvPr>
          <p:cNvSpPr txBox="1"/>
          <p:nvPr/>
        </p:nvSpPr>
        <p:spPr>
          <a:xfrm rot="16200000" flipH="1">
            <a:off x="166030" y="2883353"/>
            <a:ext cx="123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Leg joints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C5BD4-E403-A029-CA38-0B04684C56F3}"/>
              </a:ext>
            </a:extLst>
          </p:cNvPr>
          <p:cNvSpPr txBox="1"/>
          <p:nvPr/>
        </p:nvSpPr>
        <p:spPr>
          <a:xfrm>
            <a:off x="546961" y="152007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t=0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4224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822D-CC3C-4477-A3ED-4DAC3DB9D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Todays tutorial: Principle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9FB6B32-7652-A5A3-542A-F369402B5CA1}"/>
              </a:ext>
            </a:extLst>
          </p:cNvPr>
          <p:cNvSpPr/>
          <p:nvPr/>
        </p:nvSpPr>
        <p:spPr>
          <a:xfrm flipH="1">
            <a:off x="332909" y="2451609"/>
            <a:ext cx="449531" cy="292607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BA7E1D5-1A19-EBFA-CC64-5A7EE1D8C22D}"/>
              </a:ext>
            </a:extLst>
          </p:cNvPr>
          <p:cNvSpPr/>
          <p:nvPr/>
        </p:nvSpPr>
        <p:spPr>
          <a:xfrm rot="5400000" flipH="1">
            <a:off x="3475457" y="-318470"/>
            <a:ext cx="449531" cy="4886557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87C0E41-479F-0D15-67BB-24EBEAB6D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29894"/>
              </p:ext>
            </p:extLst>
          </p:nvPr>
        </p:nvGraphicFramePr>
        <p:xfrm>
          <a:off x="1252182" y="2451610"/>
          <a:ext cx="487272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58841724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900145659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10871067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800723540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726060845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3368531914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8351920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170923477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704152540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36806306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44638755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613691248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90519666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396331627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255229467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3500999769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64508812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160099575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87480376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57062644"/>
                    </a:ext>
                  </a:extLst>
                </a:gridCol>
              </a:tblGrid>
              <a:tr h="289464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3783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419356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817354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15820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792047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106116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094861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80917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1C178AA-7432-082B-7DD1-AA33A7A5ACC3}"/>
              </a:ext>
            </a:extLst>
          </p:cNvPr>
          <p:cNvSpPr txBox="1"/>
          <p:nvPr/>
        </p:nvSpPr>
        <p:spPr>
          <a:xfrm>
            <a:off x="3142305" y="1608057"/>
            <a:ext cx="110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timesteps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F0EA1-06EF-0DD4-7B9D-47EDF80C5DE4}"/>
              </a:ext>
            </a:extLst>
          </p:cNvPr>
          <p:cNvSpPr txBox="1"/>
          <p:nvPr/>
        </p:nvSpPr>
        <p:spPr>
          <a:xfrm rot="16200000">
            <a:off x="-172756" y="3729983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joints</a:t>
            </a:r>
            <a:endParaRPr lang="en-CH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CBC1F4C-4F7A-7374-4E72-FAFC8C91BDAA}"/>
              </a:ext>
            </a:extLst>
          </p:cNvPr>
          <p:cNvSpPr/>
          <p:nvPr/>
        </p:nvSpPr>
        <p:spPr>
          <a:xfrm flipH="1">
            <a:off x="941581" y="2451610"/>
            <a:ext cx="263205" cy="111287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C00B5-E044-204E-D1F6-9D2A085C16F1}"/>
              </a:ext>
            </a:extLst>
          </p:cNvPr>
          <p:cNvSpPr txBox="1"/>
          <p:nvPr/>
        </p:nvSpPr>
        <p:spPr>
          <a:xfrm rot="16200000" flipH="1">
            <a:off x="166030" y="2883353"/>
            <a:ext cx="123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Leg joints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C5BD4-E403-A029-CA38-0B04684C56F3}"/>
              </a:ext>
            </a:extLst>
          </p:cNvPr>
          <p:cNvSpPr txBox="1"/>
          <p:nvPr/>
        </p:nvSpPr>
        <p:spPr>
          <a:xfrm>
            <a:off x="546961" y="152007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t=1</a:t>
            </a:r>
            <a:endParaRPr lang="en-CH" dirty="0"/>
          </a:p>
        </p:txBody>
      </p:sp>
      <p:pic>
        <p:nvPicPr>
          <p:cNvPr id="6" name="stepping_video.mp4">
            <a:hlinkClick r:id="" action="ppaction://media"/>
            <a:extLst>
              <a:ext uri="{FF2B5EF4-FFF2-40B4-BE49-F238E27FC236}">
                <a16:creationId xmlns:a16="http://schemas.microsoft.com/office/drawing/2014/main" id="{971F6CED-4AA7-20A4-FFFD-054E3C8F07A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88.8583" end="11253.5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9826" y="1690688"/>
            <a:ext cx="58023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6051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822D-CC3C-4477-A3ED-4DAC3DB9D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Todays tutorial: Principle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9FB6B32-7652-A5A3-542A-F369402B5CA1}"/>
              </a:ext>
            </a:extLst>
          </p:cNvPr>
          <p:cNvSpPr/>
          <p:nvPr/>
        </p:nvSpPr>
        <p:spPr>
          <a:xfrm flipH="1">
            <a:off x="332909" y="2451609"/>
            <a:ext cx="449531" cy="292607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BA7E1D5-1A19-EBFA-CC64-5A7EE1D8C22D}"/>
              </a:ext>
            </a:extLst>
          </p:cNvPr>
          <p:cNvSpPr/>
          <p:nvPr/>
        </p:nvSpPr>
        <p:spPr>
          <a:xfrm rot="5400000" flipH="1">
            <a:off x="3475457" y="-318470"/>
            <a:ext cx="449531" cy="4886557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87C0E41-479F-0D15-67BB-24EBEAB6D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367132"/>
              </p:ext>
            </p:extLst>
          </p:nvPr>
        </p:nvGraphicFramePr>
        <p:xfrm>
          <a:off x="1252182" y="2451610"/>
          <a:ext cx="487272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258841724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900145659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10871067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800723540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726060845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3368531914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8351920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170923477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704152540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368063060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444638755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613691248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90519666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396331627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255229467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3500999769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64508812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2160099575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874803761"/>
                    </a:ext>
                  </a:extLst>
                </a:gridCol>
                <a:gridCol w="244566">
                  <a:extLst>
                    <a:ext uri="{9D8B030D-6E8A-4147-A177-3AD203B41FA5}">
                      <a16:colId xmlns:a16="http://schemas.microsoft.com/office/drawing/2014/main" val="157062644"/>
                    </a:ext>
                  </a:extLst>
                </a:gridCol>
              </a:tblGrid>
              <a:tr h="289464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3783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419356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817354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15820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792047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106116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094861"/>
                  </a:ext>
                </a:extLst>
              </a:tr>
              <a:tr h="289464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80917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1C178AA-7432-082B-7DD1-AA33A7A5ACC3}"/>
              </a:ext>
            </a:extLst>
          </p:cNvPr>
          <p:cNvSpPr txBox="1"/>
          <p:nvPr/>
        </p:nvSpPr>
        <p:spPr>
          <a:xfrm>
            <a:off x="3142305" y="1608057"/>
            <a:ext cx="110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timesteps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F0EA1-06EF-0DD4-7B9D-47EDF80C5DE4}"/>
              </a:ext>
            </a:extLst>
          </p:cNvPr>
          <p:cNvSpPr txBox="1"/>
          <p:nvPr/>
        </p:nvSpPr>
        <p:spPr>
          <a:xfrm rot="16200000">
            <a:off x="-172756" y="3729983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joints</a:t>
            </a:r>
            <a:endParaRPr lang="en-CH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CBC1F4C-4F7A-7374-4E72-FAFC8C91BDAA}"/>
              </a:ext>
            </a:extLst>
          </p:cNvPr>
          <p:cNvSpPr/>
          <p:nvPr/>
        </p:nvSpPr>
        <p:spPr>
          <a:xfrm flipH="1">
            <a:off x="941581" y="2451610"/>
            <a:ext cx="263205" cy="111287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C00B5-E044-204E-D1F6-9D2A085C16F1}"/>
              </a:ext>
            </a:extLst>
          </p:cNvPr>
          <p:cNvSpPr txBox="1"/>
          <p:nvPr/>
        </p:nvSpPr>
        <p:spPr>
          <a:xfrm rot="16200000" flipH="1">
            <a:off x="166030" y="2883353"/>
            <a:ext cx="123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Leg joints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C5BD4-E403-A029-CA38-0B04684C56F3}"/>
              </a:ext>
            </a:extLst>
          </p:cNvPr>
          <p:cNvSpPr txBox="1"/>
          <p:nvPr/>
        </p:nvSpPr>
        <p:spPr>
          <a:xfrm>
            <a:off x="546961" y="1520077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t=N</a:t>
            </a:r>
            <a:endParaRPr lang="en-CH" dirty="0"/>
          </a:p>
        </p:txBody>
      </p:sp>
      <p:pic>
        <p:nvPicPr>
          <p:cNvPr id="6" name="stepping_video.mp4">
            <a:hlinkClick r:id="" action="ppaction://media"/>
            <a:extLst>
              <a:ext uri="{FF2B5EF4-FFF2-40B4-BE49-F238E27FC236}">
                <a16:creationId xmlns:a16="http://schemas.microsoft.com/office/drawing/2014/main" id="{1A00D9A8-E8B0-E446-3DF3-3B4D0ACFA54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88.8583" end="11253.5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9826" y="1690688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36336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822D-CC3C-4477-A3ED-4DAC3DB9D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Todays tutorial: Principle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68AA3-F694-70FA-2523-CFBEE5D24235}"/>
              </a:ext>
            </a:extLst>
          </p:cNvPr>
          <p:cNvGrpSpPr/>
          <p:nvPr/>
        </p:nvGrpSpPr>
        <p:grpSpPr>
          <a:xfrm>
            <a:off x="471622" y="1456936"/>
            <a:ext cx="5858204" cy="4930985"/>
            <a:chOff x="5946858" y="1553755"/>
            <a:chExt cx="5858204" cy="49309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972BD9-534C-FC4D-46CE-A17240083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858" y="1553755"/>
              <a:ext cx="5858204" cy="4623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A3B70D-BFE2-E4F8-F525-F53DB91EC471}"/>
                </a:ext>
              </a:extLst>
            </p:cNvPr>
            <p:cNvSpPr txBox="1"/>
            <p:nvPr/>
          </p:nvSpPr>
          <p:spPr>
            <a:xfrm>
              <a:off x="5946858" y="6176963"/>
              <a:ext cx="40099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dirty="0"/>
                <a:t>M. Schiling et al. PLOS computational biology (2020)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E8C479-32A1-022E-6477-52146DB64A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05901" y="4251364"/>
              <a:ext cx="1699160" cy="3997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25F3E2-4506-57AB-185F-90D08595D564}"/>
                </a:ext>
              </a:extLst>
            </p:cNvPr>
            <p:cNvCxnSpPr>
              <a:cxnSpLocks/>
            </p:cNvCxnSpPr>
            <p:nvPr/>
          </p:nvCxnSpPr>
          <p:spPr>
            <a:xfrm>
              <a:off x="10105900" y="4946968"/>
              <a:ext cx="1699161" cy="4285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8E17F5-304F-92E3-9FA4-81E3DDA0380E}"/>
              </a:ext>
            </a:extLst>
          </p:cNvPr>
          <p:cNvGrpSpPr/>
          <p:nvPr/>
        </p:nvGrpSpPr>
        <p:grpSpPr>
          <a:xfrm>
            <a:off x="7504564" y="48422"/>
            <a:ext cx="4077836" cy="4106124"/>
            <a:chOff x="6429355" y="1421422"/>
            <a:chExt cx="3766107" cy="43059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90759B-0969-E6DE-A4A4-62E1ACEBF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179" b="73857"/>
            <a:stretch/>
          </p:blipFill>
          <p:spPr>
            <a:xfrm>
              <a:off x="6433350" y="1421422"/>
              <a:ext cx="3762112" cy="14051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DF7538-6EE8-4766-4F4A-C6A12C679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543" r="32515" b="73857"/>
            <a:stretch/>
          </p:blipFill>
          <p:spPr>
            <a:xfrm>
              <a:off x="6620973" y="2820837"/>
              <a:ext cx="3558990" cy="140516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D93694-6EBA-A54E-B41D-27DB8244E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96" t="97333" r="21027" b="313"/>
            <a:stretch/>
          </p:blipFill>
          <p:spPr>
            <a:xfrm>
              <a:off x="6458110" y="5583680"/>
              <a:ext cx="3358751" cy="1437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46CD15-BD15-AC6D-DDD7-27D92D213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587" b="73857"/>
            <a:stretch/>
          </p:blipFill>
          <p:spPr>
            <a:xfrm>
              <a:off x="6649522" y="4179347"/>
              <a:ext cx="3501891" cy="14051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9DEA77-C17A-B4C9-E746-84C426AD8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7695" b="73857"/>
            <a:stretch/>
          </p:blipFill>
          <p:spPr>
            <a:xfrm>
              <a:off x="6429355" y="4101580"/>
              <a:ext cx="249026" cy="140516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1DCC32F-3997-5175-98B0-2E5B9894D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7767" b="73857"/>
            <a:stretch/>
          </p:blipFill>
          <p:spPr>
            <a:xfrm>
              <a:off x="6429664" y="2800385"/>
              <a:ext cx="241278" cy="1405164"/>
            </a:xfrm>
            <a:prstGeom prst="rect">
              <a:avLst/>
            </a:prstGeom>
          </p:spPr>
        </p:pic>
      </p:grp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793D1BF-D938-9224-DC0F-8A97A130AC48}"/>
              </a:ext>
            </a:extLst>
          </p:cNvPr>
          <p:cNvSpPr/>
          <p:nvPr/>
        </p:nvSpPr>
        <p:spPr>
          <a:xfrm flipH="1">
            <a:off x="6746357" y="4509523"/>
            <a:ext cx="106607" cy="21945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1517407-BE06-EA2A-FAE0-4289B5DBFE83}"/>
              </a:ext>
            </a:extLst>
          </p:cNvPr>
          <p:cNvSpPr/>
          <p:nvPr/>
        </p:nvSpPr>
        <p:spPr>
          <a:xfrm rot="5400000" flipH="1">
            <a:off x="8490544" y="2821427"/>
            <a:ext cx="184874" cy="3176138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011C27-4B22-730F-715F-322FA2A8952B}"/>
              </a:ext>
            </a:extLst>
          </p:cNvPr>
          <p:cNvSpPr txBox="1"/>
          <p:nvPr/>
        </p:nvSpPr>
        <p:spPr>
          <a:xfrm>
            <a:off x="8205840" y="4092909"/>
            <a:ext cx="1667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timesteps</a:t>
            </a:r>
            <a:endParaRPr lang="en-CH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8BDAC1-177B-9F08-9034-70BD15E1A5D7}"/>
              </a:ext>
            </a:extLst>
          </p:cNvPr>
          <p:cNvSpPr txBox="1"/>
          <p:nvPr/>
        </p:nvSpPr>
        <p:spPr>
          <a:xfrm rot="16200000">
            <a:off x="6246403" y="5407515"/>
            <a:ext cx="65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joints</a:t>
            </a:r>
            <a:endParaRPr lang="en-C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154965-9F87-F274-D82B-AA7D3483813C}"/>
              </a:ext>
            </a:extLst>
          </p:cNvPr>
          <p:cNvSpPr txBox="1"/>
          <p:nvPr/>
        </p:nvSpPr>
        <p:spPr>
          <a:xfrm>
            <a:off x="6033361" y="2455576"/>
            <a:ext cx="340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t=0</a:t>
            </a:r>
            <a:endParaRPr lang="en-CH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907A049C-FF30-D7AD-E6DA-1F0619A82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772104"/>
              </p:ext>
            </p:extLst>
          </p:nvPr>
        </p:nvGraphicFramePr>
        <p:xfrm>
          <a:off x="7026597" y="4511451"/>
          <a:ext cx="3112767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5863">
                  <a:extLst>
                    <a:ext uri="{9D8B030D-6E8A-4147-A177-3AD203B41FA5}">
                      <a16:colId xmlns:a16="http://schemas.microsoft.com/office/drawing/2014/main" val="2165210442"/>
                    </a:ext>
                  </a:extLst>
                </a:gridCol>
                <a:gridCol w="345863">
                  <a:extLst>
                    <a:ext uri="{9D8B030D-6E8A-4147-A177-3AD203B41FA5}">
                      <a16:colId xmlns:a16="http://schemas.microsoft.com/office/drawing/2014/main" val="2533885667"/>
                    </a:ext>
                  </a:extLst>
                </a:gridCol>
                <a:gridCol w="345863">
                  <a:extLst>
                    <a:ext uri="{9D8B030D-6E8A-4147-A177-3AD203B41FA5}">
                      <a16:colId xmlns:a16="http://schemas.microsoft.com/office/drawing/2014/main" val="2832077929"/>
                    </a:ext>
                  </a:extLst>
                </a:gridCol>
                <a:gridCol w="345863">
                  <a:extLst>
                    <a:ext uri="{9D8B030D-6E8A-4147-A177-3AD203B41FA5}">
                      <a16:colId xmlns:a16="http://schemas.microsoft.com/office/drawing/2014/main" val="1296274268"/>
                    </a:ext>
                  </a:extLst>
                </a:gridCol>
                <a:gridCol w="345863">
                  <a:extLst>
                    <a:ext uri="{9D8B030D-6E8A-4147-A177-3AD203B41FA5}">
                      <a16:colId xmlns:a16="http://schemas.microsoft.com/office/drawing/2014/main" val="3842563695"/>
                    </a:ext>
                  </a:extLst>
                </a:gridCol>
                <a:gridCol w="345863">
                  <a:extLst>
                    <a:ext uri="{9D8B030D-6E8A-4147-A177-3AD203B41FA5}">
                      <a16:colId xmlns:a16="http://schemas.microsoft.com/office/drawing/2014/main" val="896531472"/>
                    </a:ext>
                  </a:extLst>
                </a:gridCol>
                <a:gridCol w="345863">
                  <a:extLst>
                    <a:ext uri="{9D8B030D-6E8A-4147-A177-3AD203B41FA5}">
                      <a16:colId xmlns:a16="http://schemas.microsoft.com/office/drawing/2014/main" val="3896259803"/>
                    </a:ext>
                  </a:extLst>
                </a:gridCol>
                <a:gridCol w="345863">
                  <a:extLst>
                    <a:ext uri="{9D8B030D-6E8A-4147-A177-3AD203B41FA5}">
                      <a16:colId xmlns:a16="http://schemas.microsoft.com/office/drawing/2014/main" val="1429345477"/>
                    </a:ext>
                  </a:extLst>
                </a:gridCol>
                <a:gridCol w="345863">
                  <a:extLst>
                    <a:ext uri="{9D8B030D-6E8A-4147-A177-3AD203B41FA5}">
                      <a16:colId xmlns:a16="http://schemas.microsoft.com/office/drawing/2014/main" val="1186150384"/>
                    </a:ext>
                  </a:extLst>
                </a:gridCol>
              </a:tblGrid>
              <a:tr h="305712">
                <a:tc>
                  <a:txBody>
                    <a:bodyPr/>
                    <a:lstStyle/>
                    <a:p>
                      <a:endParaRPr lang="en-CH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132740"/>
                  </a:ext>
                </a:extLst>
              </a:tr>
              <a:tr h="305712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368943"/>
                  </a:ext>
                </a:extLst>
              </a:tr>
              <a:tr h="305712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139019"/>
                  </a:ext>
                </a:extLst>
              </a:tr>
              <a:tr h="305712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200596"/>
                  </a:ext>
                </a:extLst>
              </a:tr>
              <a:tr h="305712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536976"/>
                  </a:ext>
                </a:extLst>
              </a:tr>
              <a:tr h="305712"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193334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C9E3118-B8A5-CAE0-FB99-9AD5B4320F0C}"/>
              </a:ext>
            </a:extLst>
          </p:cNvPr>
          <p:cNvSpPr txBox="1"/>
          <p:nvPr/>
        </p:nvSpPr>
        <p:spPr>
          <a:xfrm>
            <a:off x="10312996" y="5278676"/>
            <a:ext cx="1697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SWING INDEXES</a:t>
            </a:r>
          </a:p>
        </p:txBody>
      </p:sp>
    </p:spTree>
    <p:extLst>
      <p:ext uri="{BB962C8B-B14F-4D97-AF65-F5344CB8AC3E}">
        <p14:creationId xmlns:p14="http://schemas.microsoft.com/office/powerpoint/2010/main" val="534423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788-F933-6313-33EB-14AD7F87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Decentralized or centralized 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21F2A0-FFCF-1397-37ED-1415B0A32BB6}"/>
              </a:ext>
            </a:extLst>
          </p:cNvPr>
          <p:cNvGrpSpPr/>
          <p:nvPr/>
        </p:nvGrpSpPr>
        <p:grpSpPr>
          <a:xfrm rot="5400000">
            <a:off x="1590312" y="3374361"/>
            <a:ext cx="2527446" cy="1920837"/>
            <a:chOff x="1461198" y="3317034"/>
            <a:chExt cx="2527446" cy="192083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32E5BB2-73C1-4EB8-3765-B631023209BD}"/>
                </a:ext>
              </a:extLst>
            </p:cNvPr>
            <p:cNvSpPr/>
            <p:nvPr/>
          </p:nvSpPr>
          <p:spPr>
            <a:xfrm>
              <a:off x="1461198" y="3317037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CAE98B-5394-DB14-FB5D-4DA4E7AF31DC}"/>
                </a:ext>
              </a:extLst>
            </p:cNvPr>
            <p:cNvSpPr/>
            <p:nvPr/>
          </p:nvSpPr>
          <p:spPr>
            <a:xfrm>
              <a:off x="2454920" y="3317034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05C83B-5909-4429-E43F-CFBD6AF0DB16}"/>
                </a:ext>
              </a:extLst>
            </p:cNvPr>
            <p:cNvSpPr/>
            <p:nvPr/>
          </p:nvSpPr>
          <p:spPr>
            <a:xfrm>
              <a:off x="3448642" y="3317037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CB3C00-A9C7-F98F-2D33-712F334D6FF1}"/>
                </a:ext>
              </a:extLst>
            </p:cNvPr>
            <p:cNvSpPr/>
            <p:nvPr/>
          </p:nvSpPr>
          <p:spPr>
            <a:xfrm>
              <a:off x="1461198" y="4697871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FDE437-72B5-6480-F323-294B502CFC3F}"/>
                </a:ext>
              </a:extLst>
            </p:cNvPr>
            <p:cNvSpPr/>
            <p:nvPr/>
          </p:nvSpPr>
          <p:spPr>
            <a:xfrm>
              <a:off x="2454920" y="4697871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E48906-BAC5-FA8B-E5FC-4011FEFA2A46}"/>
                </a:ext>
              </a:extLst>
            </p:cNvPr>
            <p:cNvSpPr/>
            <p:nvPr/>
          </p:nvSpPr>
          <p:spPr>
            <a:xfrm>
              <a:off x="3448644" y="4697871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DB6B29-DE5E-087A-D8DE-9F6355E3C2BE}"/>
              </a:ext>
            </a:extLst>
          </p:cNvPr>
          <p:cNvSpPr/>
          <p:nvPr/>
        </p:nvSpPr>
        <p:spPr>
          <a:xfrm>
            <a:off x="1579418" y="2009270"/>
            <a:ext cx="2549236" cy="398404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03EDD6-2153-E15B-2E61-18CDA9B55DF8}"/>
              </a:ext>
            </a:extLst>
          </p:cNvPr>
          <p:cNvSpPr/>
          <p:nvPr/>
        </p:nvSpPr>
        <p:spPr>
          <a:xfrm rot="5400000">
            <a:off x="2584036" y="21362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9578F5-CF5E-23EF-09EE-DBC139A44732}"/>
              </a:ext>
            </a:extLst>
          </p:cNvPr>
          <p:cNvCxnSpPr>
            <a:cxnSpLocks/>
            <a:stCxn id="7" idx="6"/>
            <a:endCxn id="8" idx="0"/>
          </p:cNvCxnSpPr>
          <p:nvPr/>
        </p:nvCxnSpPr>
        <p:spPr>
          <a:xfrm flipH="1">
            <a:off x="2433617" y="2676241"/>
            <a:ext cx="420419" cy="6648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022C5A-7CD5-34A7-F3DF-33084183E55A}"/>
              </a:ext>
            </a:extLst>
          </p:cNvPr>
          <p:cNvCxnSpPr>
            <a:cxnSpLocks/>
            <a:stCxn id="7" idx="6"/>
            <a:endCxn id="4" idx="4"/>
          </p:cNvCxnSpPr>
          <p:nvPr/>
        </p:nvCxnSpPr>
        <p:spPr>
          <a:xfrm>
            <a:off x="2854036" y="2676241"/>
            <a:ext cx="420415" cy="6648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103895-8968-F474-B5A7-557439FBF4D6}"/>
              </a:ext>
            </a:extLst>
          </p:cNvPr>
          <p:cNvCxnSpPr>
            <a:cxnSpLocks/>
            <a:stCxn id="7" idx="6"/>
            <a:endCxn id="5" idx="3"/>
          </p:cNvCxnSpPr>
          <p:nvPr/>
        </p:nvCxnSpPr>
        <p:spPr>
          <a:xfrm>
            <a:off x="2854036" y="2676241"/>
            <a:ext cx="499499" cy="146761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7088D0-6E0F-99E6-279B-C65F582DBD5B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H="1">
            <a:off x="2354536" y="2676241"/>
            <a:ext cx="499500" cy="146761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613E35-F59A-2715-92B0-83C1E41B3941}"/>
              </a:ext>
            </a:extLst>
          </p:cNvPr>
          <p:cNvCxnSpPr>
            <a:cxnSpLocks/>
            <a:stCxn id="7" idx="6"/>
            <a:endCxn id="6" idx="3"/>
          </p:cNvCxnSpPr>
          <p:nvPr/>
        </p:nvCxnSpPr>
        <p:spPr>
          <a:xfrm>
            <a:off x="2854036" y="2676241"/>
            <a:ext cx="499496" cy="246134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2E3C45-5F81-04E7-B928-7AA5412B705C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 flipH="1">
            <a:off x="2354536" y="2676241"/>
            <a:ext cx="499500" cy="24613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1CE8210-27B6-4DA0-AA2B-891D2031BBA9}"/>
              </a:ext>
            </a:extLst>
          </p:cNvPr>
          <p:cNvSpPr txBox="1"/>
          <p:nvPr/>
        </p:nvSpPr>
        <p:spPr>
          <a:xfrm>
            <a:off x="6096000" y="1321356"/>
            <a:ext cx="467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Trafic management system on delay 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D2F0D0A9-393D-2E67-7DAE-C53783A7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096000" y="1650875"/>
            <a:ext cx="4670714" cy="46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C6519A-F85C-E3F2-D197-DAA57752F65E}"/>
              </a:ext>
            </a:extLst>
          </p:cNvPr>
          <p:cNvSpPr txBox="1"/>
          <p:nvPr/>
        </p:nvSpPr>
        <p:spPr>
          <a:xfrm>
            <a:off x="6096000" y="6294911"/>
            <a:ext cx="32033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/>
              <a:t>https://globalhealthnow.org/object/traffic-light</a:t>
            </a:r>
          </a:p>
        </p:txBody>
      </p:sp>
    </p:spTree>
    <p:extLst>
      <p:ext uri="{BB962C8B-B14F-4D97-AF65-F5344CB8AC3E}">
        <p14:creationId xmlns:p14="http://schemas.microsoft.com/office/powerpoint/2010/main" val="183152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788-F933-6313-33EB-14AD7F87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Decentralized or centralized 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2E5BB2-73C1-4EB8-3765-B631023209BD}"/>
              </a:ext>
            </a:extLst>
          </p:cNvPr>
          <p:cNvSpPr/>
          <p:nvPr/>
        </p:nvSpPr>
        <p:spPr>
          <a:xfrm rot="5400000">
            <a:off x="2673039" y="17477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CAE98B-5394-DB14-FB5D-4DA4E7AF31DC}"/>
              </a:ext>
            </a:extLst>
          </p:cNvPr>
          <p:cNvSpPr/>
          <p:nvPr/>
        </p:nvSpPr>
        <p:spPr>
          <a:xfrm rot="5400000">
            <a:off x="3852902" y="4189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05C83B-5909-4429-E43F-CFBD6AF0DB16}"/>
              </a:ext>
            </a:extLst>
          </p:cNvPr>
          <p:cNvSpPr/>
          <p:nvPr/>
        </p:nvSpPr>
        <p:spPr>
          <a:xfrm rot="5400000">
            <a:off x="3852902" y="56369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CB3C00-A9C7-F98F-2D33-712F334D6FF1}"/>
              </a:ext>
            </a:extLst>
          </p:cNvPr>
          <p:cNvSpPr/>
          <p:nvPr/>
        </p:nvSpPr>
        <p:spPr>
          <a:xfrm rot="5400000">
            <a:off x="1292203" y="17477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FDE437-72B5-6480-F323-294B502CFC3F}"/>
              </a:ext>
            </a:extLst>
          </p:cNvPr>
          <p:cNvSpPr/>
          <p:nvPr/>
        </p:nvSpPr>
        <p:spPr>
          <a:xfrm rot="5400000">
            <a:off x="1292203" y="31951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E48906-BAC5-FA8B-E5FC-4011FEFA2A46}"/>
              </a:ext>
            </a:extLst>
          </p:cNvPr>
          <p:cNvSpPr/>
          <p:nvPr/>
        </p:nvSpPr>
        <p:spPr>
          <a:xfrm rot="5400000">
            <a:off x="2472066" y="563696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DB6B29-DE5E-087A-D8DE-9F6355E3C2BE}"/>
              </a:ext>
            </a:extLst>
          </p:cNvPr>
          <p:cNvSpPr/>
          <p:nvPr/>
        </p:nvSpPr>
        <p:spPr>
          <a:xfrm>
            <a:off x="1096531" y="1600152"/>
            <a:ext cx="3435927" cy="471480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5A8A1B-FE6F-38F1-A928-9393966F56D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562203" y="2287706"/>
            <a:ext cx="0" cy="907473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C09EB7-9627-D22E-ACC9-7FD6513B1AE7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>
            <a:off x="1832203" y="2017706"/>
            <a:ext cx="840836" cy="0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54993B-CFF8-C61E-54C6-1B85360587EB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3012066" y="5906963"/>
            <a:ext cx="840836" cy="0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F6291C-5E8A-BF69-2F67-5DBB8DD143E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22902" y="4729490"/>
            <a:ext cx="0" cy="907473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208B16-60BC-9184-5FF2-73DFAEEB0F2D}"/>
              </a:ext>
            </a:extLst>
          </p:cNvPr>
          <p:cNvCxnSpPr>
            <a:cxnSpLocks/>
            <a:stCxn id="10" idx="1"/>
          </p:cNvCxnSpPr>
          <p:nvPr/>
        </p:nvCxnSpPr>
        <p:spPr>
          <a:xfrm flipV="1">
            <a:off x="2932985" y="4580990"/>
            <a:ext cx="919917" cy="1135054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E4A04A-6676-FBFD-5E98-712FEE4B858D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V="1">
            <a:off x="1753122" y="2208625"/>
            <a:ext cx="998998" cy="1065635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Fig. 6">
            <a:extLst>
              <a:ext uri="{FF2B5EF4-FFF2-40B4-BE49-F238E27FC236}">
                <a16:creationId xmlns:a16="http://schemas.microsoft.com/office/drawing/2014/main" id="{C3F71BDE-CB3E-4853-1182-22DBFA879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44" b="-778"/>
          <a:stretch/>
        </p:blipFill>
        <p:spPr bwMode="auto">
          <a:xfrm>
            <a:off x="5272411" y="1397882"/>
            <a:ext cx="2868517" cy="255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21C106-943D-4D2F-E260-D7FC9A01DFF5}"/>
              </a:ext>
            </a:extLst>
          </p:cNvPr>
          <p:cNvSpPr txBox="1"/>
          <p:nvPr/>
        </p:nvSpPr>
        <p:spPr>
          <a:xfrm>
            <a:off x="8128725" y="1531032"/>
            <a:ext cx="2990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Brambilla et al. Swarm Intelligence (2013)</a:t>
            </a:r>
          </a:p>
        </p:txBody>
      </p:sp>
      <p:pic>
        <p:nvPicPr>
          <p:cNvPr id="11267" name="Picture 3" descr="page4image2400714752">
            <a:extLst>
              <a:ext uri="{FF2B5EF4-FFF2-40B4-BE49-F238E27FC236}">
                <a16:creationId xmlns:a16="http://schemas.microsoft.com/office/drawing/2014/main" id="{8FE4A91F-F4BF-7CAE-65AF-6D8982A38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85" y="365125"/>
            <a:ext cx="3429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age4image2400699104">
            <a:extLst>
              <a:ext uri="{FF2B5EF4-FFF2-40B4-BE49-F238E27FC236}">
                <a16:creationId xmlns:a16="http://schemas.microsoft.com/office/drawing/2014/main" id="{0275BF29-8C37-D332-4895-AFAD9F742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66" b="67139"/>
          <a:stretch/>
        </p:blipFill>
        <p:spPr bwMode="auto">
          <a:xfrm>
            <a:off x="7570991" y="3905728"/>
            <a:ext cx="3217885" cy="243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9DB92B-97D2-926C-488D-23D957C05AE8}"/>
              </a:ext>
            </a:extLst>
          </p:cNvPr>
          <p:cNvSpPr txBox="1"/>
          <p:nvPr/>
        </p:nvSpPr>
        <p:spPr>
          <a:xfrm>
            <a:off x="7570990" y="6341191"/>
            <a:ext cx="462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</a:rPr>
              <a:t>Sumpter DJT, </a:t>
            </a:r>
            <a:r>
              <a:rPr lang="en-GB" sz="1800" i="1" dirty="0">
                <a:effectLst/>
              </a:rPr>
              <a:t>Philosophical Transactions </a:t>
            </a:r>
            <a:r>
              <a:rPr lang="en-GB" sz="1800" dirty="0">
                <a:effectLst/>
              </a:rPr>
              <a:t>2006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131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788-F933-6313-33EB-14AD7F87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Decentralized or centralized 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1AA69-568E-EB87-D985-03B8843BA54D}"/>
              </a:ext>
            </a:extLst>
          </p:cNvPr>
          <p:cNvGrpSpPr/>
          <p:nvPr/>
        </p:nvGrpSpPr>
        <p:grpSpPr>
          <a:xfrm>
            <a:off x="304800" y="1690689"/>
            <a:ext cx="2549236" cy="3984048"/>
            <a:chOff x="1440873" y="1825625"/>
            <a:chExt cx="2549236" cy="39840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21F2A0-FFCF-1397-37ED-1415B0A32BB6}"/>
                </a:ext>
              </a:extLst>
            </p:cNvPr>
            <p:cNvGrpSpPr/>
            <p:nvPr/>
          </p:nvGrpSpPr>
          <p:grpSpPr>
            <a:xfrm rot="5400000">
              <a:off x="998018" y="2857231"/>
              <a:ext cx="3434946" cy="1920836"/>
              <a:chOff x="570672" y="3269673"/>
              <a:chExt cx="3434946" cy="1920836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32E5BB2-73C1-4EB8-3765-B631023209BD}"/>
                  </a:ext>
                </a:extLst>
              </p:cNvPr>
              <p:cNvSpPr/>
              <p:nvPr/>
            </p:nvSpPr>
            <p:spPr>
              <a:xfrm>
                <a:off x="570672" y="3269673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6CAE98B-5394-DB14-FB5D-4DA4E7AF31DC}"/>
                  </a:ext>
                </a:extLst>
              </p:cNvPr>
              <p:cNvSpPr/>
              <p:nvPr/>
            </p:nvSpPr>
            <p:spPr>
              <a:xfrm>
                <a:off x="2018145" y="3269673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05C83B-5909-4429-E43F-CFBD6AF0DB16}"/>
                  </a:ext>
                </a:extLst>
              </p:cNvPr>
              <p:cNvSpPr/>
              <p:nvPr/>
            </p:nvSpPr>
            <p:spPr>
              <a:xfrm>
                <a:off x="3465618" y="3269673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8CB3C00-A9C7-F98F-2D33-712F334D6FF1}"/>
                  </a:ext>
                </a:extLst>
              </p:cNvPr>
              <p:cNvSpPr/>
              <p:nvPr/>
            </p:nvSpPr>
            <p:spPr>
              <a:xfrm>
                <a:off x="570672" y="465050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7FDE437-72B5-6480-F323-294B502CFC3F}"/>
                  </a:ext>
                </a:extLst>
              </p:cNvPr>
              <p:cNvSpPr/>
              <p:nvPr/>
            </p:nvSpPr>
            <p:spPr>
              <a:xfrm>
                <a:off x="2018145" y="465050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EE48906-BAC5-FA8B-E5FC-4011FEFA2A46}"/>
                  </a:ext>
                </a:extLst>
              </p:cNvPr>
              <p:cNvSpPr/>
              <p:nvPr/>
            </p:nvSpPr>
            <p:spPr>
              <a:xfrm>
                <a:off x="3465618" y="465050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DB6B29-DE5E-087A-D8DE-9F6355E3C2BE}"/>
                </a:ext>
              </a:extLst>
            </p:cNvPr>
            <p:cNvSpPr/>
            <p:nvPr/>
          </p:nvSpPr>
          <p:spPr>
            <a:xfrm>
              <a:off x="1440873" y="1825625"/>
              <a:ext cx="2549236" cy="3984048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5A8A1B-FE6F-38F1-A928-9393966F56D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89000" y="2505240"/>
            <a:ext cx="0" cy="907473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C09EB7-9627-D22E-ACC9-7FD6513B1AE7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>
            <a:off x="1159000" y="2235240"/>
            <a:ext cx="840836" cy="0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54993B-CFF8-C61E-54C6-1B85360587EB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1159000" y="5130186"/>
            <a:ext cx="840836" cy="0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F6291C-5E8A-BF69-2F67-5DBB8DD143E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269836" y="3952713"/>
            <a:ext cx="0" cy="907473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208B16-60BC-9184-5FF2-73DFAEEB0F2D}"/>
              </a:ext>
            </a:extLst>
          </p:cNvPr>
          <p:cNvCxnSpPr>
            <a:cxnSpLocks/>
            <a:stCxn id="10" idx="1"/>
          </p:cNvCxnSpPr>
          <p:nvPr/>
        </p:nvCxnSpPr>
        <p:spPr>
          <a:xfrm flipV="1">
            <a:off x="1079919" y="3804213"/>
            <a:ext cx="919917" cy="1135054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E4A04A-6676-FBFD-5E98-712FEE4B858D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V="1">
            <a:off x="1079919" y="2426159"/>
            <a:ext cx="998998" cy="1065635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04BCEC-AC68-631A-3804-B1D11674457E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269836" y="2505240"/>
            <a:ext cx="0" cy="907473"/>
          </a:xfrm>
          <a:prstGeom prst="straightConnector1">
            <a:avLst/>
          </a:prstGeom>
          <a:ln w="76200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2C9ED0-521E-CCBE-7B70-F10C6347F7E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889000" y="3952713"/>
            <a:ext cx="0" cy="907473"/>
          </a:xfrm>
          <a:prstGeom prst="straightConnector1">
            <a:avLst/>
          </a:prstGeom>
          <a:ln w="76200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1AF4E7-396C-DA9A-18CE-8CD5A5E16B40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>
            <a:off x="1159000" y="3682713"/>
            <a:ext cx="840836" cy="0"/>
          </a:xfrm>
          <a:prstGeom prst="straightConnector1">
            <a:avLst/>
          </a:prstGeom>
          <a:ln w="76200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E9CBB41-417B-1008-4223-AEE683D43307}"/>
              </a:ext>
            </a:extLst>
          </p:cNvPr>
          <p:cNvGrpSpPr/>
          <p:nvPr/>
        </p:nvGrpSpPr>
        <p:grpSpPr>
          <a:xfrm>
            <a:off x="3546764" y="1690688"/>
            <a:ext cx="2549236" cy="3984048"/>
            <a:chOff x="1440873" y="1825625"/>
            <a:chExt cx="2549236" cy="398404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DABE1D-338F-B9BF-62E5-25BFDC9C1DBD}"/>
                </a:ext>
              </a:extLst>
            </p:cNvPr>
            <p:cNvGrpSpPr/>
            <p:nvPr/>
          </p:nvGrpSpPr>
          <p:grpSpPr>
            <a:xfrm rot="5400000">
              <a:off x="998018" y="2857231"/>
              <a:ext cx="3434946" cy="1920836"/>
              <a:chOff x="570672" y="3269673"/>
              <a:chExt cx="3434946" cy="1920836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F3F445D-5E54-92EA-EDEB-F7E9D40E8D8A}"/>
                  </a:ext>
                </a:extLst>
              </p:cNvPr>
              <p:cNvSpPr/>
              <p:nvPr/>
            </p:nvSpPr>
            <p:spPr>
              <a:xfrm>
                <a:off x="570672" y="3269673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5D0079B-A3B7-549E-D002-51257802AB59}"/>
                  </a:ext>
                </a:extLst>
              </p:cNvPr>
              <p:cNvSpPr/>
              <p:nvPr/>
            </p:nvSpPr>
            <p:spPr>
              <a:xfrm>
                <a:off x="2018145" y="3269673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6A22C20-28BF-82AC-F3E3-9B9EED5B6185}"/>
                  </a:ext>
                </a:extLst>
              </p:cNvPr>
              <p:cNvSpPr/>
              <p:nvPr/>
            </p:nvSpPr>
            <p:spPr>
              <a:xfrm>
                <a:off x="3465618" y="3269673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9E347FE-CDA4-E1F6-A313-1BF367409621}"/>
                  </a:ext>
                </a:extLst>
              </p:cNvPr>
              <p:cNvSpPr/>
              <p:nvPr/>
            </p:nvSpPr>
            <p:spPr>
              <a:xfrm>
                <a:off x="570672" y="465050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42A5166-7C3E-C9C6-172A-97CAEB4C3143}"/>
                  </a:ext>
                </a:extLst>
              </p:cNvPr>
              <p:cNvSpPr/>
              <p:nvPr/>
            </p:nvSpPr>
            <p:spPr>
              <a:xfrm>
                <a:off x="2018145" y="465050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2DB633C-0938-8A88-E62F-8FB434238D4C}"/>
                  </a:ext>
                </a:extLst>
              </p:cNvPr>
              <p:cNvSpPr/>
              <p:nvPr/>
            </p:nvSpPr>
            <p:spPr>
              <a:xfrm>
                <a:off x="3465618" y="465050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43527A-277F-B73B-1A1A-9F602D77E845}"/>
                </a:ext>
              </a:extLst>
            </p:cNvPr>
            <p:cNvSpPr/>
            <p:nvPr/>
          </p:nvSpPr>
          <p:spPr>
            <a:xfrm>
              <a:off x="1440873" y="1825625"/>
              <a:ext cx="2549236" cy="3984048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C017FB-BB40-1F02-A889-301E4EA74645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130964" y="2505239"/>
            <a:ext cx="0" cy="907473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212807-0481-3C50-FAEB-5B6C23423C75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>
            <a:off x="4400964" y="2235239"/>
            <a:ext cx="840836" cy="0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8C050-E278-D414-583E-521F8C67AC26}"/>
              </a:ext>
            </a:extLst>
          </p:cNvPr>
          <p:cNvCxnSpPr>
            <a:cxnSpLocks/>
            <a:stCxn id="19" idx="4"/>
            <a:endCxn id="23" idx="0"/>
          </p:cNvCxnSpPr>
          <p:nvPr/>
        </p:nvCxnSpPr>
        <p:spPr>
          <a:xfrm flipH="1">
            <a:off x="4400964" y="5130185"/>
            <a:ext cx="840836" cy="0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468A35-9504-BF3D-8422-EC85E54D5E2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5511800" y="3952712"/>
            <a:ext cx="0" cy="907473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584613-C2F0-7BB1-DC2F-0050BE1386B9}"/>
              </a:ext>
            </a:extLst>
          </p:cNvPr>
          <p:cNvCxnSpPr>
            <a:cxnSpLocks/>
            <a:stCxn id="23" idx="1"/>
          </p:cNvCxnSpPr>
          <p:nvPr/>
        </p:nvCxnSpPr>
        <p:spPr>
          <a:xfrm flipV="1">
            <a:off x="4321883" y="3804212"/>
            <a:ext cx="919917" cy="113505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243B74-6011-7D5C-C2D2-2E6965A55720}"/>
              </a:ext>
            </a:extLst>
          </p:cNvPr>
          <p:cNvCxnSpPr>
            <a:cxnSpLocks/>
            <a:stCxn id="22" idx="1"/>
            <a:endCxn id="17" idx="5"/>
          </p:cNvCxnSpPr>
          <p:nvPr/>
        </p:nvCxnSpPr>
        <p:spPr>
          <a:xfrm flipV="1">
            <a:off x="4321883" y="2426158"/>
            <a:ext cx="998998" cy="1065635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91E2BC-BFE7-86C7-36E8-AFFF88F3D0EE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5511800" y="2505239"/>
            <a:ext cx="0" cy="907473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7E9B8F-082F-166F-2559-9F659BE233F7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4130964" y="3952712"/>
            <a:ext cx="0" cy="907473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F2C525-E58E-B25B-1FFB-6BCBF4B976FE}"/>
              </a:ext>
            </a:extLst>
          </p:cNvPr>
          <p:cNvCxnSpPr>
            <a:cxnSpLocks/>
            <a:stCxn id="22" idx="0"/>
            <a:endCxn id="18" idx="4"/>
          </p:cNvCxnSpPr>
          <p:nvPr/>
        </p:nvCxnSpPr>
        <p:spPr>
          <a:xfrm>
            <a:off x="4400964" y="3682712"/>
            <a:ext cx="840836" cy="0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8FBF65E-6912-2C7B-D8F7-0D513E38F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69" y="2148196"/>
            <a:ext cx="5575531" cy="331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E6D19BB-B330-6BD2-8DD5-E0F6D6BF2C2E}"/>
              </a:ext>
            </a:extLst>
          </p:cNvPr>
          <p:cNvSpPr txBox="1"/>
          <p:nvPr/>
        </p:nvSpPr>
        <p:spPr>
          <a:xfrm>
            <a:off x="6311669" y="5460228"/>
            <a:ext cx="3944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i="0" u="none" strike="noStrike" dirty="0" err="1">
                <a:solidFill>
                  <a:srgbClr val="555555"/>
                </a:solidFill>
                <a:effectLst/>
              </a:rPr>
              <a:t>Ijspeert</a:t>
            </a:r>
            <a:r>
              <a:rPr lang="en-GB" sz="1200" b="0" i="0" u="none" strike="noStrike" dirty="0">
                <a:solidFill>
                  <a:srgbClr val="555555"/>
                </a:solidFill>
                <a:effectLst/>
              </a:rPr>
              <a:t> et al. Science (2007)</a:t>
            </a:r>
          </a:p>
        </p:txBody>
      </p:sp>
    </p:spTree>
    <p:extLst>
      <p:ext uri="{BB962C8B-B14F-4D97-AF65-F5344CB8AC3E}">
        <p14:creationId xmlns:p14="http://schemas.microsoft.com/office/powerpoint/2010/main" val="230311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788-F933-6313-33EB-14AD7F87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Decentralized or centralized 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21F2A0-FFCF-1397-37ED-1415B0A32BB6}"/>
              </a:ext>
            </a:extLst>
          </p:cNvPr>
          <p:cNvGrpSpPr/>
          <p:nvPr/>
        </p:nvGrpSpPr>
        <p:grpSpPr>
          <a:xfrm rot="5400000">
            <a:off x="542495" y="2432686"/>
            <a:ext cx="3179114" cy="2787481"/>
            <a:chOff x="964526" y="2515404"/>
            <a:chExt cx="3179114" cy="278748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32E5BB2-73C1-4EB8-3765-B631023209BD}"/>
                </a:ext>
              </a:extLst>
            </p:cNvPr>
            <p:cNvSpPr/>
            <p:nvPr/>
          </p:nvSpPr>
          <p:spPr>
            <a:xfrm>
              <a:off x="964526" y="2515404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CAE98B-5394-DB14-FB5D-4DA4E7AF31DC}"/>
                </a:ext>
              </a:extLst>
            </p:cNvPr>
            <p:cNvSpPr/>
            <p:nvPr/>
          </p:nvSpPr>
          <p:spPr>
            <a:xfrm>
              <a:off x="2244912" y="2515404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05C83B-5909-4429-E43F-CFBD6AF0DB16}"/>
                </a:ext>
              </a:extLst>
            </p:cNvPr>
            <p:cNvSpPr/>
            <p:nvPr/>
          </p:nvSpPr>
          <p:spPr>
            <a:xfrm>
              <a:off x="3603640" y="2519521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CB3C00-A9C7-F98F-2D33-712F334D6FF1}"/>
                </a:ext>
              </a:extLst>
            </p:cNvPr>
            <p:cNvSpPr/>
            <p:nvPr/>
          </p:nvSpPr>
          <p:spPr>
            <a:xfrm>
              <a:off x="964527" y="4759513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FDE437-72B5-6480-F323-294B502CFC3F}"/>
                </a:ext>
              </a:extLst>
            </p:cNvPr>
            <p:cNvSpPr/>
            <p:nvPr/>
          </p:nvSpPr>
          <p:spPr>
            <a:xfrm>
              <a:off x="2244913" y="4759513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E48906-BAC5-FA8B-E5FC-4011FEFA2A46}"/>
                </a:ext>
              </a:extLst>
            </p:cNvPr>
            <p:cNvSpPr/>
            <p:nvPr/>
          </p:nvSpPr>
          <p:spPr>
            <a:xfrm>
              <a:off x="3577452" y="4762885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540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DB6B29-DE5E-087A-D8DE-9F6355E3C2BE}"/>
              </a:ext>
            </a:extLst>
          </p:cNvPr>
          <p:cNvSpPr/>
          <p:nvPr/>
        </p:nvSpPr>
        <p:spPr>
          <a:xfrm>
            <a:off x="427512" y="1912170"/>
            <a:ext cx="3408218" cy="375017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03EDD6-2153-E15B-2E61-18CDA9B55DF8}"/>
              </a:ext>
            </a:extLst>
          </p:cNvPr>
          <p:cNvSpPr/>
          <p:nvPr/>
        </p:nvSpPr>
        <p:spPr>
          <a:xfrm rot="5400000">
            <a:off x="1861621" y="351725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5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9578F5-CF5E-23EF-09EE-DBC139A44732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 flipV="1">
            <a:off x="1202603" y="2697790"/>
            <a:ext cx="738099" cy="89854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022C5A-7CD5-34A7-F3DF-33084183E55A}"/>
              </a:ext>
            </a:extLst>
          </p:cNvPr>
          <p:cNvCxnSpPr>
            <a:cxnSpLocks/>
            <a:stCxn id="7" idx="1"/>
            <a:endCxn id="4" idx="5"/>
          </p:cNvCxnSpPr>
          <p:nvPr/>
        </p:nvCxnSpPr>
        <p:spPr>
          <a:xfrm flipV="1">
            <a:off x="2322540" y="2697789"/>
            <a:ext cx="742334" cy="89854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103895-8968-F474-B5A7-557439FBF4D6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>
          <a:xfrm>
            <a:off x="2401621" y="3787255"/>
            <a:ext cx="584172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7088D0-6E0F-99E6-279B-C65F582DBD5B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1281684" y="3787255"/>
            <a:ext cx="579937" cy="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613E35-F59A-2715-92B0-83C1E41B3941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>
            <a:off x="2322540" y="3978174"/>
            <a:ext cx="738217" cy="97689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2E3C45-5F81-04E7-B928-7AA5412B705C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 flipH="1">
            <a:off x="1199231" y="3978174"/>
            <a:ext cx="741471" cy="95070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4D463-CABC-5A91-CC8D-4A9DFB92C12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53948" y="2506870"/>
            <a:ext cx="1127736" cy="1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9BDB199-97DB-C3BA-353D-A766DCC3F2C4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1281684" y="2506871"/>
            <a:ext cx="713431" cy="98482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925C3FC-41D0-9A85-0D64-F57E788346F5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2985793" y="2506870"/>
            <a:ext cx="1128514" cy="251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708181C-A6A1-FE80-6AD7-76FAED53B4D3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2267233" y="2506870"/>
            <a:ext cx="718560" cy="9848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BC9B44B-D92F-3962-2078-7BB2F1C0415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5790" y="3596335"/>
            <a:ext cx="1006813" cy="3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D5BE6A5-9937-58CF-B1A1-28853C6FE7C7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1202603" y="3596338"/>
            <a:ext cx="614389" cy="10365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4095FCC-49E7-7DD5-75B4-B708CB693E57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064874" y="3595599"/>
            <a:ext cx="1044420" cy="737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0AA42E1-31D0-E5A1-63C4-5B52C9769B13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2441558" y="3596336"/>
            <a:ext cx="623316" cy="7834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E801362-C9A6-1C70-96C2-E2A411C9FEFB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3060757" y="5336903"/>
            <a:ext cx="1053550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43A2FB4-D1F4-938B-0A3D-8D658C57C3FA}"/>
              </a:ext>
            </a:extLst>
          </p:cNvPr>
          <p:cNvCxnSpPr>
            <a:cxnSpLocks/>
            <a:stCxn id="6" idx="5"/>
          </p:cNvCxnSpPr>
          <p:nvPr/>
        </p:nvCxnSpPr>
        <p:spPr>
          <a:xfrm flipH="1" flipV="1">
            <a:off x="2245602" y="4057255"/>
            <a:ext cx="815155" cy="12796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4EB937E-3395-AAD3-18C9-1D47ABACBCD4}"/>
              </a:ext>
            </a:extLst>
          </p:cNvPr>
          <p:cNvCxnSpPr>
            <a:cxnSpLocks/>
            <a:stCxn id="10" idx="7"/>
          </p:cNvCxnSpPr>
          <p:nvPr/>
        </p:nvCxnSpPr>
        <p:spPr>
          <a:xfrm flipH="1">
            <a:off x="195790" y="5310715"/>
            <a:ext cx="100344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A136595-54E8-676E-4BD0-86D51282900E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199231" y="4079273"/>
            <a:ext cx="844732" cy="123144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E4C3DCB-B181-8C0D-D406-C70C559EF450}"/>
              </a:ext>
            </a:extLst>
          </p:cNvPr>
          <p:cNvGrpSpPr/>
          <p:nvPr/>
        </p:nvGrpSpPr>
        <p:grpSpPr>
          <a:xfrm>
            <a:off x="4459940" y="1590386"/>
            <a:ext cx="3247147" cy="4975394"/>
            <a:chOff x="5850385" y="1592160"/>
            <a:chExt cx="3247147" cy="4975394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2A23BF10-EBD1-6704-C299-5A8899BD3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385" y="1592160"/>
              <a:ext cx="3144583" cy="4329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827B486-D388-CB9A-3E9F-DC4FD7EEC369}"/>
                </a:ext>
              </a:extLst>
            </p:cNvPr>
            <p:cNvSpPr txBox="1"/>
            <p:nvPr/>
          </p:nvSpPr>
          <p:spPr>
            <a:xfrm>
              <a:off x="5850386" y="5921223"/>
              <a:ext cx="32471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0" i="0" u="none" strike="noStrike" dirty="0">
                  <a:solidFill>
                    <a:srgbClr val="54595D"/>
                  </a:solidFill>
                  <a:effectLst/>
                  <a:latin typeface="Arial" panose="020B0604020202020204" pitchFamily="34" charset="0"/>
                </a:rPr>
                <a:t>NASA - </a:t>
              </a:r>
              <a:r>
                <a:rPr lang="en-GB" sz="1200" b="0" i="0" u="none" strike="noStrike" dirty="0">
                  <a:solidFill>
                    <a:srgbClr val="795CB2"/>
                  </a:solidFill>
                  <a:effectLst/>
                  <a:latin typeface="Arial" panose="020B0604020202020204" pitchFamily="34" charset="0"/>
                  <a:hlinkClick r:id="rId3"/>
                </a:rPr>
                <a:t>http://photojournal.jpl.nasa.gov/catalog/PIA19920</a:t>
              </a:r>
              <a:endParaRPr lang="en-CH" sz="1200" dirty="0"/>
            </a:p>
          </p:txBody>
        </p:sp>
      </p:grpSp>
      <p:pic>
        <p:nvPicPr>
          <p:cNvPr id="13316" name="Picture 4" descr="Schematic diagram showing ascending and descending pathways. Ascending... |  Download Scientific Diagram">
            <a:extLst>
              <a:ext uri="{FF2B5EF4-FFF2-40B4-BE49-F238E27FC236}">
                <a16:creationId xmlns:a16="http://schemas.microsoft.com/office/drawing/2014/main" id="{4C87A8E3-1632-9CCC-E385-0F67EEB56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3"/>
          <a:stretch/>
        </p:blipFill>
        <p:spPr bwMode="auto">
          <a:xfrm>
            <a:off x="8062077" y="1235873"/>
            <a:ext cx="3831722" cy="510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F3F9F77-8EBA-F8BA-4E3F-9B7C6294A190}"/>
              </a:ext>
            </a:extLst>
          </p:cNvPr>
          <p:cNvSpPr txBox="1"/>
          <p:nvPr/>
        </p:nvSpPr>
        <p:spPr>
          <a:xfrm>
            <a:off x="7949307" y="6427280"/>
            <a:ext cx="3944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1200" dirty="0"/>
              <a:t>Ghazni et al.  American Journal of Neuroradiology (</a:t>
            </a:r>
            <a:r>
              <a:rPr lang="en-GB" sz="1200" b="0" i="0" u="none" strike="noStrike" dirty="0">
                <a:solidFill>
                  <a:srgbClr val="555555"/>
                </a:solidFill>
                <a:effectLst/>
              </a:rPr>
              <a:t>2009)</a:t>
            </a:r>
          </a:p>
        </p:txBody>
      </p:sp>
    </p:spTree>
    <p:extLst>
      <p:ext uri="{BB962C8B-B14F-4D97-AF65-F5344CB8AC3E}">
        <p14:creationId xmlns:p14="http://schemas.microsoft.com/office/powerpoint/2010/main" val="42874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788-F933-6313-33EB-14AD7F87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Decentralized or centralized 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1AA69-568E-EB87-D985-03B8843BA54D}"/>
              </a:ext>
            </a:extLst>
          </p:cNvPr>
          <p:cNvGrpSpPr/>
          <p:nvPr/>
        </p:nvGrpSpPr>
        <p:grpSpPr>
          <a:xfrm>
            <a:off x="1579418" y="2009270"/>
            <a:ext cx="2549236" cy="3984048"/>
            <a:chOff x="1440873" y="1825625"/>
            <a:chExt cx="2549236" cy="39840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21F2A0-FFCF-1397-37ED-1415B0A32BB6}"/>
                </a:ext>
              </a:extLst>
            </p:cNvPr>
            <p:cNvGrpSpPr/>
            <p:nvPr/>
          </p:nvGrpSpPr>
          <p:grpSpPr>
            <a:xfrm rot="5400000">
              <a:off x="998018" y="2857231"/>
              <a:ext cx="3434946" cy="1920836"/>
              <a:chOff x="570672" y="3269673"/>
              <a:chExt cx="3434946" cy="1920836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32E5BB2-73C1-4EB8-3765-B631023209BD}"/>
                  </a:ext>
                </a:extLst>
              </p:cNvPr>
              <p:cNvSpPr/>
              <p:nvPr/>
            </p:nvSpPr>
            <p:spPr>
              <a:xfrm>
                <a:off x="570672" y="3269673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6CAE98B-5394-DB14-FB5D-4DA4E7AF31DC}"/>
                  </a:ext>
                </a:extLst>
              </p:cNvPr>
              <p:cNvSpPr/>
              <p:nvPr/>
            </p:nvSpPr>
            <p:spPr>
              <a:xfrm>
                <a:off x="2018145" y="3269673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505C83B-5909-4429-E43F-CFBD6AF0DB16}"/>
                  </a:ext>
                </a:extLst>
              </p:cNvPr>
              <p:cNvSpPr/>
              <p:nvPr/>
            </p:nvSpPr>
            <p:spPr>
              <a:xfrm>
                <a:off x="3465618" y="3269673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8CB3C00-A9C7-F98F-2D33-712F334D6FF1}"/>
                  </a:ext>
                </a:extLst>
              </p:cNvPr>
              <p:cNvSpPr/>
              <p:nvPr/>
            </p:nvSpPr>
            <p:spPr>
              <a:xfrm>
                <a:off x="570672" y="465050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7FDE437-72B5-6480-F323-294B502CFC3F}"/>
                  </a:ext>
                </a:extLst>
              </p:cNvPr>
              <p:cNvSpPr/>
              <p:nvPr/>
            </p:nvSpPr>
            <p:spPr>
              <a:xfrm>
                <a:off x="2018145" y="465050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EE48906-BAC5-FA8B-E5FC-4011FEFA2A46}"/>
                  </a:ext>
                </a:extLst>
              </p:cNvPr>
              <p:cNvSpPr/>
              <p:nvPr/>
            </p:nvSpPr>
            <p:spPr>
              <a:xfrm>
                <a:off x="3465618" y="465050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5400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DB6B29-DE5E-087A-D8DE-9F6355E3C2BE}"/>
                </a:ext>
              </a:extLst>
            </p:cNvPr>
            <p:cNvSpPr/>
            <p:nvPr/>
          </p:nvSpPr>
          <p:spPr>
            <a:xfrm>
              <a:off x="1440873" y="1825625"/>
              <a:ext cx="2549236" cy="3984048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5A8A1B-FE6F-38F1-A928-9393966F56D0}"/>
              </a:ext>
            </a:extLst>
          </p:cNvPr>
          <p:cNvCxnSpPr>
            <a:cxnSpLocks/>
          </p:cNvCxnSpPr>
          <p:nvPr/>
        </p:nvCxnSpPr>
        <p:spPr>
          <a:xfrm flipH="1">
            <a:off x="3893207" y="1690688"/>
            <a:ext cx="762084" cy="5931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36B964-E58A-2780-5708-25F7CD0F1B13}"/>
              </a:ext>
            </a:extLst>
          </p:cNvPr>
          <p:cNvCxnSpPr>
            <a:cxnSpLocks/>
          </p:cNvCxnSpPr>
          <p:nvPr/>
        </p:nvCxnSpPr>
        <p:spPr>
          <a:xfrm flipH="1" flipV="1">
            <a:off x="3883646" y="5655903"/>
            <a:ext cx="763200" cy="5940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C09EB7-9627-D22E-ACC9-7FD6513B1AE7}"/>
              </a:ext>
            </a:extLst>
          </p:cNvPr>
          <p:cNvCxnSpPr>
            <a:cxnSpLocks/>
          </p:cNvCxnSpPr>
          <p:nvPr/>
        </p:nvCxnSpPr>
        <p:spPr>
          <a:xfrm flipH="1">
            <a:off x="4008661" y="3990287"/>
            <a:ext cx="638185" cy="1100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22EDF0-E787-1C61-A2F0-DB2084FC9DFC}"/>
              </a:ext>
            </a:extLst>
          </p:cNvPr>
          <p:cNvCxnSpPr>
            <a:cxnSpLocks/>
          </p:cNvCxnSpPr>
          <p:nvPr/>
        </p:nvCxnSpPr>
        <p:spPr>
          <a:xfrm flipV="1">
            <a:off x="1095822" y="5696318"/>
            <a:ext cx="763200" cy="5940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1927C7-2645-69ED-41B2-E5883CA69EF1}"/>
              </a:ext>
            </a:extLst>
          </p:cNvPr>
          <p:cNvCxnSpPr>
            <a:cxnSpLocks/>
          </p:cNvCxnSpPr>
          <p:nvPr/>
        </p:nvCxnSpPr>
        <p:spPr>
          <a:xfrm>
            <a:off x="1095822" y="3990287"/>
            <a:ext cx="603590" cy="1100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8D0F6E-959A-1F29-6A26-A9BFDF5D6101}"/>
              </a:ext>
            </a:extLst>
          </p:cNvPr>
          <p:cNvCxnSpPr>
            <a:cxnSpLocks/>
          </p:cNvCxnSpPr>
          <p:nvPr/>
        </p:nvCxnSpPr>
        <p:spPr>
          <a:xfrm>
            <a:off x="1095822" y="1690255"/>
            <a:ext cx="763200" cy="5940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F496FE-A984-B29E-F7C7-7568812081E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163618" y="2823821"/>
            <a:ext cx="0" cy="907473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A82A1C-0A28-094B-B91A-9EB680CE4388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3544454" y="2823821"/>
            <a:ext cx="0" cy="907473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0B6678-F548-0677-8533-0E573B3D5B91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163618" y="4271294"/>
            <a:ext cx="0" cy="907473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CED9B1-113F-86F6-6C59-F806F2C24CD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544454" y="4271294"/>
            <a:ext cx="0" cy="907473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A827CB-E0FC-82A5-1016-C30459851453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>
            <a:off x="2433618" y="2553821"/>
            <a:ext cx="840836" cy="0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31FE14-A6BF-B1B4-01F7-746AC060E7AC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>
          <a:xfrm>
            <a:off x="2433618" y="4001294"/>
            <a:ext cx="840836" cy="0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83BC7B-3128-5721-8D97-402389C25954}"/>
              </a:ext>
            </a:extLst>
          </p:cNvPr>
          <p:cNvCxnSpPr>
            <a:cxnSpLocks/>
            <a:stCxn id="10" idx="0"/>
            <a:endCxn id="6" idx="4"/>
          </p:cNvCxnSpPr>
          <p:nvPr/>
        </p:nvCxnSpPr>
        <p:spPr>
          <a:xfrm>
            <a:off x="2433618" y="5448767"/>
            <a:ext cx="840836" cy="0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>
            <a:extLst>
              <a:ext uri="{FF2B5EF4-FFF2-40B4-BE49-F238E27FC236}">
                <a16:creationId xmlns:a16="http://schemas.microsoft.com/office/drawing/2014/main" id="{0C07EDC8-FEBA-2799-7BA9-032139E0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91" y="1419689"/>
            <a:ext cx="5858204" cy="462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79F1093-31CC-EE76-45E4-2C5502120ED6}"/>
              </a:ext>
            </a:extLst>
          </p:cNvPr>
          <p:cNvSpPr txBox="1"/>
          <p:nvPr/>
        </p:nvSpPr>
        <p:spPr>
          <a:xfrm>
            <a:off x="5754691" y="6236384"/>
            <a:ext cx="400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M. Schiling et al. PLOS computational biology (2020)</a:t>
            </a:r>
          </a:p>
        </p:txBody>
      </p:sp>
    </p:spTree>
    <p:extLst>
      <p:ext uri="{BB962C8B-B14F-4D97-AF65-F5344CB8AC3E}">
        <p14:creationId xmlns:p14="http://schemas.microsoft.com/office/powerpoint/2010/main" val="18805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089FD8-2F32-9ED7-58BA-30CA145F85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0386" y="947109"/>
            <a:ext cx="4252119" cy="5913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17946-36F3-F7E5-5913-F8A335AD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854" y="365125"/>
            <a:ext cx="10141959" cy="1325563"/>
          </a:xfrm>
        </p:spPr>
        <p:txBody>
          <a:bodyPr/>
          <a:lstStyle/>
          <a:p>
            <a:r>
              <a:rPr lang="en-CH" dirty="0"/>
              <a:t>Cruse et al. observations on arthropod locomotion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C8709-930F-465F-48A0-B8946C29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42" y="1936371"/>
            <a:ext cx="3898331" cy="3230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28CDE5-D3AC-E8BC-844F-193170488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3044"/>
            <a:ext cx="4377972" cy="2396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F4C055-0AAE-27E4-BD02-2202001E6345}"/>
              </a:ext>
            </a:extLst>
          </p:cNvPr>
          <p:cNvSpPr txBox="1"/>
          <p:nvPr/>
        </p:nvSpPr>
        <p:spPr>
          <a:xfrm>
            <a:off x="8429073" y="5682168"/>
            <a:ext cx="400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H.Cruse et al Trends in Neuroscience </a:t>
            </a:r>
            <a:r>
              <a:rPr lang="en-CH" sz="1400" b="0" i="0" u="none" strike="noStrike" dirty="0">
                <a:solidFill>
                  <a:srgbClr val="2E2E2E"/>
                </a:solidFill>
                <a:effectLst/>
                <a:latin typeface="NexusSans"/>
              </a:rPr>
              <a:t>1990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301116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B839-CEE4-3248-7B4A-C8D84EF3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Centralization from an information theory point of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37D0-5331-D9BD-F531-19529A4A5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8860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CH" dirty="0"/>
              <a:t>I</a:t>
            </a:r>
            <a:r>
              <a:rPr lang="en-CH" baseline="-25000" dirty="0"/>
              <a:t>UL</a:t>
            </a:r>
            <a:r>
              <a:rPr lang="en-CH" dirty="0"/>
              <a:t> unique local mutual information</a:t>
            </a:r>
          </a:p>
          <a:p>
            <a:pPr marL="0" indent="0">
              <a:buNone/>
            </a:pPr>
            <a:r>
              <a:rPr lang="en-CH" dirty="0"/>
              <a:t>I</a:t>
            </a:r>
            <a:r>
              <a:rPr lang="en-GB" baseline="-25000" dirty="0"/>
              <a:t>UG</a:t>
            </a:r>
            <a:r>
              <a:rPr lang="en-CH" dirty="0"/>
              <a:t> unique global mutual information</a:t>
            </a:r>
          </a:p>
          <a:p>
            <a:pPr marL="0" indent="0">
              <a:buNone/>
            </a:pPr>
            <a:r>
              <a:rPr lang="en-CH" dirty="0"/>
              <a:t>I</a:t>
            </a:r>
            <a:r>
              <a:rPr lang="en-CH" baseline="-25000" dirty="0"/>
              <a:t>SYN</a:t>
            </a:r>
            <a:r>
              <a:rPr lang="en-CH" dirty="0"/>
              <a:t> synergist mutual information</a:t>
            </a:r>
          </a:p>
          <a:p>
            <a:pPr marL="0" indent="0">
              <a:buNone/>
            </a:pPr>
            <a:r>
              <a:rPr lang="en-CH" dirty="0"/>
              <a:t>I</a:t>
            </a:r>
            <a:r>
              <a:rPr lang="en-CH" baseline="-25000" dirty="0"/>
              <a:t>R</a:t>
            </a:r>
            <a:r>
              <a:rPr lang="en-CH" dirty="0"/>
              <a:t> redondant mutual information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I</a:t>
            </a:r>
            <a:r>
              <a:rPr lang="en-CH" baseline="-25000" dirty="0"/>
              <a:t>CENT</a:t>
            </a:r>
            <a:r>
              <a:rPr lang="en-CH" dirty="0"/>
              <a:t> = I</a:t>
            </a:r>
            <a:r>
              <a:rPr lang="en-CH" baseline="-25000" dirty="0"/>
              <a:t>G</a:t>
            </a:r>
            <a:r>
              <a:rPr lang="en-CH" dirty="0"/>
              <a:t> – I</a:t>
            </a:r>
            <a:r>
              <a:rPr lang="en-CH" baseline="-25000" dirty="0"/>
              <a:t>L</a:t>
            </a:r>
            <a:r>
              <a:rPr lang="en-CH" dirty="0"/>
              <a:t> = I</a:t>
            </a:r>
            <a:r>
              <a:rPr lang="en-CH" baseline="-25000" dirty="0"/>
              <a:t>UG</a:t>
            </a:r>
            <a:r>
              <a:rPr lang="en-CH" dirty="0"/>
              <a:t> – I</a:t>
            </a:r>
            <a:r>
              <a:rPr lang="en-CH" baseline="-25000" dirty="0"/>
              <a:t>UL</a:t>
            </a:r>
            <a:r>
              <a:rPr lang="en-CH" dirty="0"/>
              <a:t> 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50BD5304-8F6A-0F48-27F5-8461FF951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1"/>
          <a:stretch/>
        </p:blipFill>
        <p:spPr bwMode="auto">
          <a:xfrm>
            <a:off x="6958939" y="1484417"/>
            <a:ext cx="4298680" cy="417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BD82B8-0025-F04F-DD90-B64DEDC6FF50}"/>
              </a:ext>
            </a:extLst>
          </p:cNvPr>
          <p:cNvSpPr txBox="1"/>
          <p:nvPr/>
        </p:nvSpPr>
        <p:spPr>
          <a:xfrm>
            <a:off x="7247717" y="5783283"/>
            <a:ext cx="400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I.D. Neveln et al. Nature Communications (2019)</a:t>
            </a:r>
          </a:p>
        </p:txBody>
      </p:sp>
    </p:spTree>
    <p:extLst>
      <p:ext uri="{BB962C8B-B14F-4D97-AF65-F5344CB8AC3E}">
        <p14:creationId xmlns:p14="http://schemas.microsoft.com/office/powerpoint/2010/main" val="333999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D2EF-DFD0-7E7C-86BD-C5890F79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Centralization in a network of coupled oscilators: </a:t>
            </a:r>
          </a:p>
        </p:txBody>
      </p:sp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D5C28C8B-A05B-C167-7FA5-8EA08C431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27" y="2220768"/>
            <a:ext cx="10886146" cy="334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168A1-D1FE-3066-AA77-985019E8D38B}"/>
              </a:ext>
            </a:extLst>
          </p:cNvPr>
          <p:cNvSpPr txBox="1"/>
          <p:nvPr/>
        </p:nvSpPr>
        <p:spPr>
          <a:xfrm>
            <a:off x="7247717" y="5783283"/>
            <a:ext cx="400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I.D. Neveln et al. Nature Communications (2019)</a:t>
            </a:r>
          </a:p>
        </p:txBody>
      </p:sp>
    </p:spTree>
    <p:extLst>
      <p:ext uri="{BB962C8B-B14F-4D97-AF65-F5344CB8AC3E}">
        <p14:creationId xmlns:p14="http://schemas.microsoft.com/office/powerpoint/2010/main" val="2805729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{B55C2C38-8CC8-704B-AB91-991B6F3887E5}tf10001060_mac</Template>
  <TotalTime>30329</TotalTime>
  <Words>285</Words>
  <Application>Microsoft Macintosh PowerPoint</Application>
  <PresentationFormat>Widescreen</PresentationFormat>
  <Paragraphs>62</Paragraphs>
  <Slides>15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NexusSans</vt:lpstr>
      <vt:lpstr>Office Theme</vt:lpstr>
      <vt:lpstr>Introduction to decentralized control</vt:lpstr>
      <vt:lpstr>Decentralized or centralized ?</vt:lpstr>
      <vt:lpstr>Decentralized or centralized ?</vt:lpstr>
      <vt:lpstr>Decentralized or centralized ?</vt:lpstr>
      <vt:lpstr>Decentralized or centralized ?</vt:lpstr>
      <vt:lpstr>Decentralized or centralized ?</vt:lpstr>
      <vt:lpstr>Cruse et al. observations on arthropod locomotion</vt:lpstr>
      <vt:lpstr>Centralization from an information theory point of view</vt:lpstr>
      <vt:lpstr>Centralization in a network of coupled oscilators: </vt:lpstr>
      <vt:lpstr>Centralization in cockroach locomotion: </vt:lpstr>
      <vt:lpstr>Centralized decentralized comparison</vt:lpstr>
      <vt:lpstr>Todays tutorial: Principle</vt:lpstr>
      <vt:lpstr>Todays tutorial: Principle</vt:lpstr>
      <vt:lpstr>Todays tutorial: Principle</vt:lpstr>
      <vt:lpstr>Todays tutorial: Principle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Cruse control: A rule based model for insect locomotion</dc:title>
  <dc:creator>Microsoft Office User</dc:creator>
  <cp:lastModifiedBy>Microsoft Office User</cp:lastModifiedBy>
  <cp:revision>5</cp:revision>
  <dcterms:created xsi:type="dcterms:W3CDTF">2023-02-15T07:55:47Z</dcterms:created>
  <dcterms:modified xsi:type="dcterms:W3CDTF">2023-04-25T11:39:57Z</dcterms:modified>
</cp:coreProperties>
</file>